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9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3416-768B-4D4A-8595-970BE790574E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97AD-134C-4B6A-AED5-754D54CCE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87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3416-768B-4D4A-8595-970BE790574E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97AD-134C-4B6A-AED5-754D54CCE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0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3416-768B-4D4A-8595-970BE790574E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97AD-134C-4B6A-AED5-754D54CCE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7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3416-768B-4D4A-8595-970BE790574E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97AD-134C-4B6A-AED5-754D54CCE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0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3416-768B-4D4A-8595-970BE790574E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97AD-134C-4B6A-AED5-754D54CCE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0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3416-768B-4D4A-8595-970BE790574E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97AD-134C-4B6A-AED5-754D54CCE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69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3416-768B-4D4A-8595-970BE790574E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97AD-134C-4B6A-AED5-754D54CCE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5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3416-768B-4D4A-8595-970BE790574E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97AD-134C-4B6A-AED5-754D54CCE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4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3416-768B-4D4A-8595-970BE790574E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97AD-134C-4B6A-AED5-754D54CCE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82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3416-768B-4D4A-8595-970BE790574E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97AD-134C-4B6A-AED5-754D54CCE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92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3416-768B-4D4A-8595-970BE790574E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97AD-134C-4B6A-AED5-754D54CCE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0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83416-768B-4D4A-8595-970BE790574E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97AD-134C-4B6A-AED5-754D54CCE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1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8E3F0C49-9861-46BC-A45F-46C153726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735" y="204937"/>
            <a:ext cx="1957432" cy="8754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B1DDF7-BC6E-4E42-B7B2-C9A11E536946}"/>
              </a:ext>
            </a:extLst>
          </p:cNvPr>
          <p:cNvSpPr txBox="1"/>
          <p:nvPr/>
        </p:nvSpPr>
        <p:spPr>
          <a:xfrm>
            <a:off x="2241539" y="1134386"/>
            <a:ext cx="4551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pc="120" dirty="0" err="1">
                <a:solidFill>
                  <a:srgbClr val="990000"/>
                </a:solidFill>
                <a:latin typeface="Garamond" panose="02020404030301010803" pitchFamily="18" charset="0"/>
              </a:rPr>
              <a:t>Brolio</a:t>
            </a:r>
            <a:r>
              <a:rPr lang="en-US" sz="2000" b="1" spc="120" dirty="0">
                <a:solidFill>
                  <a:srgbClr val="990000"/>
                </a:solidFill>
                <a:latin typeface="Garamond" panose="02020404030301010803" pitchFamily="18" charset="0"/>
              </a:rPr>
              <a:t> Chianti </a:t>
            </a:r>
            <a:r>
              <a:rPr lang="en-US" sz="2000" b="1" spc="120" dirty="0" err="1">
                <a:solidFill>
                  <a:srgbClr val="990000"/>
                </a:solidFill>
                <a:latin typeface="Garamond" panose="02020404030301010803" pitchFamily="18" charset="0"/>
              </a:rPr>
              <a:t>Classico</a:t>
            </a:r>
            <a:r>
              <a:rPr lang="en-US" sz="2000" b="1" spc="120" dirty="0">
                <a:solidFill>
                  <a:srgbClr val="990000"/>
                </a:solidFill>
                <a:latin typeface="Garamond" panose="02020404030301010803" pitchFamily="18" charset="0"/>
              </a:rPr>
              <a:t> DOCG 2015</a:t>
            </a:r>
          </a:p>
        </p:txBody>
      </p:sp>
      <p:pic>
        <p:nvPicPr>
          <p:cNvPr id="15" name="Picture 14" descr="A bottle of wine&#10;&#10;Description generated with very high confidence">
            <a:extLst>
              <a:ext uri="{FF2B5EF4-FFF2-40B4-BE49-F238E27FC236}">
                <a16:creationId xmlns:a16="http://schemas.microsoft.com/office/drawing/2014/main" id="{19916E1F-3D5E-4B4B-A472-4F22B064F1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3120" y="-590935"/>
            <a:ext cx="5531419" cy="1014171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D54D89C-A238-4475-9F78-1EC4EF19B818}"/>
              </a:ext>
            </a:extLst>
          </p:cNvPr>
          <p:cNvSpPr txBox="1"/>
          <p:nvPr/>
        </p:nvSpPr>
        <p:spPr>
          <a:xfrm>
            <a:off x="2286000" y="1537246"/>
            <a:ext cx="4462903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Garamond" panose="02020404030301010803" pitchFamily="18" charset="0"/>
              </a:rPr>
              <a:t>GROWING SEASON</a:t>
            </a:r>
            <a:endParaRPr lang="en-US" sz="1400" dirty="0">
              <a:latin typeface="Garamond" panose="02020404030301010803" pitchFamily="18" charset="0"/>
            </a:endParaRPr>
          </a:p>
          <a:p>
            <a:pPr algn="ctr"/>
            <a:r>
              <a:rPr lang="en-US" sz="1400" dirty="0">
                <a:latin typeface="Garamond" panose="02020404030301010803" pitchFamily="18" charset="0"/>
              </a:rPr>
              <a:t>The growing season of 2014/2015 was quite regular without extreme events. Winter was mild with temperatures at freezing only during the end of December and for parts January and February. Although a little cold at the beginning, Spring also showed average temperatures followed by a warm May and June which favored a perfect flowering and </a:t>
            </a:r>
            <a:r>
              <a:rPr lang="en-US" sz="1400" dirty="0" err="1">
                <a:latin typeface="Garamond" panose="02020404030301010803" pitchFamily="18" charset="0"/>
              </a:rPr>
              <a:t>veraison</a:t>
            </a:r>
            <a:r>
              <a:rPr lang="en-US" sz="1400" dirty="0">
                <a:latin typeface="Garamond" panose="02020404030301010803" pitchFamily="18" charset="0"/>
              </a:rPr>
              <a:t>. Rainfall was not excessive at only about six inches. Summer began early with high temperatures by the end of June recorded at peaks between 93°F and 95°F. July was also particularly warm with peaks at around 104°F. Rainfall was scarce at approximately four inches, but ample water supplies during the Winter and Spring months prevented drought stress. September and October showed perfect weather conditions with significant day-to-night temperature ranges favoring the accumulation of color and polyphenols in the grapes.</a:t>
            </a:r>
          </a:p>
          <a:p>
            <a:pPr algn="ctr"/>
            <a:endParaRPr lang="en-US" sz="1400" dirty="0">
              <a:latin typeface="Garamond" panose="02020404030301010803" pitchFamily="18" charset="0"/>
            </a:endParaRPr>
          </a:p>
          <a:p>
            <a:pPr algn="ctr"/>
            <a:r>
              <a:rPr lang="en-US" sz="1400" b="1" dirty="0">
                <a:latin typeface="Garamond" panose="02020404030301010803" pitchFamily="18" charset="0"/>
              </a:rPr>
              <a:t>TASTING NOTES</a:t>
            </a:r>
            <a:endParaRPr lang="en-US" sz="1400" dirty="0">
              <a:latin typeface="Garamond" panose="02020404030301010803" pitchFamily="18" charset="0"/>
            </a:endParaRPr>
          </a:p>
          <a:p>
            <a:pPr algn="ctr"/>
            <a:r>
              <a:rPr lang="en-US" sz="1400" dirty="0">
                <a:latin typeface="Garamond" panose="02020404030301010803" pitchFamily="18" charset="0"/>
              </a:rPr>
              <a:t>Intense ruby color with notes of red fruit, vanilla, and </a:t>
            </a:r>
            <a:r>
              <a:rPr lang="en-US" sz="1400" dirty="0" err="1">
                <a:latin typeface="Garamond" panose="02020404030301010803" pitchFamily="18" charset="0"/>
              </a:rPr>
              <a:t>liquorice</a:t>
            </a:r>
            <a:r>
              <a:rPr lang="en-US" sz="1400" dirty="0">
                <a:latin typeface="Garamond" panose="02020404030301010803" pitchFamily="18" charset="0"/>
              </a:rPr>
              <a:t> complement a complex</a:t>
            </a:r>
          </a:p>
          <a:p>
            <a:pPr algn="ctr"/>
            <a:r>
              <a:rPr lang="en-US" sz="1400" dirty="0">
                <a:latin typeface="Garamond" panose="02020404030301010803" pitchFamily="18" charset="0"/>
              </a:rPr>
              <a:t>mouthfeel with a long, mineral finish.</a:t>
            </a:r>
          </a:p>
          <a:p>
            <a:pPr algn="ctr"/>
            <a:endParaRPr lang="en-US" sz="1400" dirty="0">
              <a:latin typeface="Garamond" panose="02020404030301010803" pitchFamily="18" charset="0"/>
            </a:endParaRPr>
          </a:p>
          <a:p>
            <a:pPr algn="ctr"/>
            <a:r>
              <a:rPr lang="en-US" sz="1400" b="1" dirty="0">
                <a:latin typeface="Garamond" panose="02020404030301010803" pitchFamily="18" charset="0"/>
              </a:rPr>
              <a:t>GRAPE VARIETIES</a:t>
            </a:r>
            <a:endParaRPr lang="en-US" sz="1400" dirty="0">
              <a:latin typeface="Garamond" panose="02020404030301010803" pitchFamily="18" charset="0"/>
            </a:endParaRPr>
          </a:p>
          <a:p>
            <a:pPr algn="ctr"/>
            <a:r>
              <a:rPr lang="en-US" sz="1400" dirty="0">
                <a:latin typeface="Garamond" panose="02020404030301010803" pitchFamily="18" charset="0"/>
              </a:rPr>
              <a:t>80% Sangiovese, 15% Merlot, 5% Cabernet Sauvignon</a:t>
            </a:r>
          </a:p>
          <a:p>
            <a:pPr algn="ctr"/>
            <a:endParaRPr lang="en-US" sz="1400" dirty="0">
              <a:latin typeface="Garamond" panose="02020404030301010803" pitchFamily="18" charset="0"/>
            </a:endParaRPr>
          </a:p>
          <a:p>
            <a:pPr algn="ctr"/>
            <a:r>
              <a:rPr lang="en-US" sz="1400" b="1" dirty="0">
                <a:latin typeface="Garamond" panose="02020404030301010803" pitchFamily="18" charset="0"/>
              </a:rPr>
              <a:t>WINEMAKING NOTES</a:t>
            </a:r>
            <a:endParaRPr lang="en-US" sz="1400" dirty="0">
              <a:latin typeface="Garamond" panose="02020404030301010803" pitchFamily="18" charset="0"/>
            </a:endParaRPr>
          </a:p>
          <a:p>
            <a:pPr algn="ctr"/>
            <a:r>
              <a:rPr lang="en-US" sz="1400" dirty="0">
                <a:latin typeface="Garamond" panose="02020404030301010803" pitchFamily="18" charset="0"/>
              </a:rPr>
              <a:t>Fermentation takes place in stainless steel tanks at controlled temperatures between 75.2°</a:t>
            </a:r>
          </a:p>
          <a:p>
            <a:pPr algn="ctr"/>
            <a:r>
              <a:rPr lang="en-US" sz="1400" dirty="0">
                <a:latin typeface="Garamond" panose="02020404030301010803" pitchFamily="18" charset="0"/>
              </a:rPr>
              <a:t>F and 80.6°F with approximately 2 weeks of contact with the skins.</a:t>
            </a:r>
          </a:p>
          <a:p>
            <a:pPr algn="ctr"/>
            <a:endParaRPr lang="en-US" sz="1400" dirty="0">
              <a:latin typeface="Garamond" panose="02020404030301010803" pitchFamily="18" charset="0"/>
            </a:endParaRPr>
          </a:p>
          <a:p>
            <a:pPr algn="ctr"/>
            <a:r>
              <a:rPr lang="en-US" sz="1400" b="1" dirty="0">
                <a:latin typeface="Garamond" panose="02020404030301010803" pitchFamily="18" charset="0"/>
              </a:rPr>
              <a:t>AGING</a:t>
            </a:r>
            <a:endParaRPr lang="en-US" sz="1400" dirty="0">
              <a:latin typeface="Garamond" panose="02020404030301010803" pitchFamily="18" charset="0"/>
            </a:endParaRPr>
          </a:p>
          <a:p>
            <a:pPr algn="ctr"/>
            <a:r>
              <a:rPr lang="en-US" sz="1400" dirty="0">
                <a:latin typeface="Garamond" panose="02020404030301010803" pitchFamily="18" charset="0"/>
              </a:rPr>
              <a:t>9 months in </a:t>
            </a:r>
            <a:r>
              <a:rPr lang="en-US" sz="1400" dirty="0" err="1">
                <a:latin typeface="Garamond" panose="02020404030301010803" pitchFamily="18" charset="0"/>
              </a:rPr>
              <a:t>barriques</a:t>
            </a:r>
            <a:r>
              <a:rPr lang="en-US" sz="1400" dirty="0">
                <a:latin typeface="Garamond" panose="02020404030301010803" pitchFamily="18" charset="0"/>
              </a:rPr>
              <a:t> and </a:t>
            </a:r>
            <a:r>
              <a:rPr lang="en-US" sz="1400" dirty="0" err="1">
                <a:latin typeface="Garamond" panose="02020404030301010803" pitchFamily="18" charset="0"/>
              </a:rPr>
              <a:t>tonneaux</a:t>
            </a:r>
            <a:r>
              <a:rPr lang="en-US" sz="1400" dirty="0">
                <a:latin typeface="Garamond" panose="02020404030301010803" pitchFamily="18" charset="0"/>
              </a:rPr>
              <a:t> followed by another 3 to 6 months of bottle aging.</a:t>
            </a:r>
          </a:p>
        </p:txBody>
      </p:sp>
    </p:spTree>
    <p:extLst>
      <p:ext uri="{BB962C8B-B14F-4D97-AF65-F5344CB8AC3E}">
        <p14:creationId xmlns:p14="http://schemas.microsoft.com/office/powerpoint/2010/main" val="4239936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</TotalTime>
  <Words>246</Words>
  <Application>Microsoft Office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Garamond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Dadesho</dc:creator>
  <cp:lastModifiedBy>Jennifer Dadesho</cp:lastModifiedBy>
  <cp:revision>27</cp:revision>
  <cp:lastPrinted>2018-07-17T23:47:37Z</cp:lastPrinted>
  <dcterms:created xsi:type="dcterms:W3CDTF">2018-07-13T20:04:36Z</dcterms:created>
  <dcterms:modified xsi:type="dcterms:W3CDTF">2018-09-28T20:56:35Z</dcterms:modified>
</cp:coreProperties>
</file>